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0" r:id="rId2"/>
    <p:sldId id="281" r:id="rId3"/>
    <p:sldId id="282" r:id="rId4"/>
    <p:sldId id="288" r:id="rId5"/>
    <p:sldId id="283" r:id="rId6"/>
    <p:sldId id="284" r:id="rId7"/>
    <p:sldId id="285" r:id="rId8"/>
    <p:sldId id="286" r:id="rId9"/>
    <p:sldId id="260" r:id="rId10"/>
    <p:sldId id="287" r:id="rId11"/>
  </p:sldIdLst>
  <p:sldSz cx="18288000" cy="10287000"/>
  <p:notesSz cx="6858000" cy="9144000"/>
  <p:embeddedFontLst>
    <p:embeddedFont>
      <p:font typeface="Aileron Heavy" panose="020B0604020202020204" charset="0"/>
      <p:regular r:id="rId13"/>
    </p:embeddedFont>
    <p:embeddedFont>
      <p:font typeface="Aileron Heavy Bold" panose="020B0604020202020204" charset="0"/>
      <p:regular r:id="rId14"/>
    </p:embeddedFont>
    <p:embeddedFont>
      <p:font typeface="Aileron Regula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ormorant SC Bold" panose="020B0604020202020204" charset="0"/>
      <p:regular r:id="rId24"/>
    </p:embeddedFont>
    <p:embeddedFont>
      <p:font typeface="Foda Display" panose="020B0604020202020204" charset="-78"/>
      <p:regular r:id="rId25"/>
    </p:embeddedFont>
    <p:embeddedFont>
      <p:font typeface="Now" panose="020B0604020202020204" charset="0"/>
      <p:regular r:id="rId26"/>
    </p:embeddedFont>
    <p:embeddedFont>
      <p:font typeface="Open Sauc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EA3D1-0022-4F16-8482-CC96874547B6}" type="datetimeFigureOut">
              <a:rPr lang="en-US" smtClean="0"/>
              <a:t>10/9/2022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3BD4-0BEB-494B-84AC-686F9C97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964A-7437-4CC6-990E-432F0FB946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6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20D738-6544-4980-9CEA-66EE40C1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Texturizer/>
                    </a14:imgEffect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7389">
            <a:off x="3559478" y="-1431623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6285258" y="7668860"/>
            <a:ext cx="5717484" cy="46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endParaRPr lang="en-US" sz="2700" dirty="0">
              <a:solidFill>
                <a:srgbClr val="E73113"/>
              </a:solidFill>
              <a:latin typeface="Now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810057" y="1409700"/>
            <a:ext cx="8667886" cy="4682652"/>
            <a:chOff x="0" y="-1143000"/>
            <a:chExt cx="11557181" cy="624353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0"/>
              <a:ext cx="11557181" cy="410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spc="1199" dirty="0">
                  <a:solidFill>
                    <a:srgbClr val="E73113"/>
                  </a:solidFill>
                  <a:latin typeface="Foda Display"/>
                </a:rPr>
                <a:t>SKIN BURN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 spc="1199" dirty="0">
                  <a:solidFill>
                    <a:srgbClr val="E73113"/>
                  </a:solidFill>
                  <a:latin typeface="Foda Display"/>
                </a:rPr>
                <a:t>DETECTION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29100"/>
              <a:ext cx="11557181" cy="871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endParaRPr lang="en-US" sz="3800" spc="1520" dirty="0">
                <a:solidFill>
                  <a:srgbClr val="E73113"/>
                </a:solidFill>
                <a:latin typeface="Now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775B7B-6F2B-365D-285F-D9638721985C}"/>
              </a:ext>
            </a:extLst>
          </p:cNvPr>
          <p:cNvSpPr txBox="1"/>
          <p:nvPr/>
        </p:nvSpPr>
        <p:spPr>
          <a:xfrm>
            <a:off x="4343400" y="8801100"/>
            <a:ext cx="14325600" cy="60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0788" marR="0" lvl="1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93" spc="80" dirty="0">
                <a:solidFill>
                  <a:srgbClr val="604412"/>
                </a:solidFill>
                <a:latin typeface="Open Sauce"/>
              </a:rPr>
              <a:t>Made by : Madhur Nagrath, </a:t>
            </a:r>
            <a:r>
              <a:rPr lang="en-US" sz="2693" spc="80" dirty="0" err="1">
                <a:solidFill>
                  <a:srgbClr val="604412"/>
                </a:solidFill>
                <a:latin typeface="Open Sauce"/>
              </a:rPr>
              <a:t>Praanjjal</a:t>
            </a:r>
            <a:r>
              <a:rPr lang="en-US" sz="2693" spc="80" dirty="0">
                <a:solidFill>
                  <a:srgbClr val="604412"/>
                </a:solidFill>
                <a:latin typeface="Open Sauce"/>
              </a:rPr>
              <a:t> </a:t>
            </a:r>
            <a:r>
              <a:rPr lang="en-US" sz="2693" spc="80" dirty="0" err="1">
                <a:solidFill>
                  <a:srgbClr val="604412"/>
                </a:solidFill>
                <a:latin typeface="Open Sauce"/>
              </a:rPr>
              <a:t>Aggnihotri</a:t>
            </a:r>
            <a:endParaRPr kumimoji="0" lang="en-US" sz="2693" b="0" i="0" u="none" strike="noStrike" kern="1200" cap="none" spc="80" normalizeH="0" baseline="0" noProof="0" dirty="0">
              <a:ln>
                <a:noFill/>
              </a:ln>
              <a:solidFill>
                <a:srgbClr val="604412"/>
              </a:solidFill>
              <a:effectLst/>
              <a:uLnTx/>
              <a:uFillTx/>
              <a:latin typeface="Open Sau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2085" y="1038225"/>
            <a:ext cx="7550703" cy="9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383" dirty="0">
                <a:solidFill>
                  <a:srgbClr val="3D3D3D"/>
                </a:solidFill>
                <a:latin typeface="Cormorant SC Bold Bold"/>
              </a:rPr>
              <a:t>Future Scopes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82085" y="4016443"/>
            <a:ext cx="6656726" cy="1935044"/>
            <a:chOff x="0" y="0"/>
            <a:chExt cx="8875634" cy="2580060"/>
          </a:xfrm>
        </p:grpSpPr>
        <p:sp>
          <p:nvSpPr>
            <p:cNvPr id="4" name="TextBox 4"/>
            <p:cNvSpPr txBox="1"/>
            <p:nvPr/>
          </p:nvSpPr>
          <p:spPr>
            <a:xfrm>
              <a:off x="1456935" y="128639"/>
              <a:ext cx="7418699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 Bold"/>
                </a:rPr>
                <a:t>Mobile Application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6935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Develop a mobile application that can be used by medical practitioners to get instant results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66070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97696" y="6759817"/>
            <a:ext cx="6741113" cy="1935044"/>
            <a:chOff x="0" y="0"/>
            <a:chExt cx="8988151" cy="2580060"/>
          </a:xfrm>
        </p:grpSpPr>
        <p:sp>
          <p:nvSpPr>
            <p:cNvPr id="8" name="TextBox 8"/>
            <p:cNvSpPr txBox="1"/>
            <p:nvPr/>
          </p:nvSpPr>
          <p:spPr>
            <a:xfrm>
              <a:off x="1569453" y="128639"/>
              <a:ext cx="7418698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"/>
                </a:rPr>
                <a:t>AR Application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9453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A mobile application that uses camera and provide live results on the various degrees of burns and their location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34236" r="31834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00686" y="6759817"/>
            <a:ext cx="6836099" cy="1935044"/>
            <a:chOff x="0" y="0"/>
            <a:chExt cx="9114798" cy="2580060"/>
          </a:xfrm>
        </p:grpSpPr>
        <p:sp>
          <p:nvSpPr>
            <p:cNvPr id="12" name="TextBox 12"/>
            <p:cNvSpPr txBox="1"/>
            <p:nvPr/>
          </p:nvSpPr>
          <p:spPr>
            <a:xfrm>
              <a:off x="1696100" y="128639"/>
              <a:ext cx="7418698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"/>
                </a:rPr>
                <a:t>Business Application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96100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Can be made proprietary and provide access to only hospitals/other medical institutes.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 l="66070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8102">
            <a:off x="14625931" y="-683675"/>
            <a:ext cx="4777778" cy="48260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497082">
            <a:off x="16333624" y="2212867"/>
            <a:ext cx="2218398" cy="3607152"/>
          </a:xfrm>
          <a:prstGeom prst="rect">
            <a:avLst/>
          </a:prstGeom>
        </p:spPr>
      </p:pic>
      <p:grpSp>
        <p:nvGrpSpPr>
          <p:cNvPr id="18" name="Group 11">
            <a:extLst>
              <a:ext uri="{FF2B5EF4-FFF2-40B4-BE49-F238E27FC236}">
                <a16:creationId xmlns:a16="http://schemas.microsoft.com/office/drawing/2014/main" id="{CE6CDB4A-97B5-4727-8715-BBCE8F42FCFE}"/>
              </a:ext>
            </a:extLst>
          </p:cNvPr>
          <p:cNvGrpSpPr/>
          <p:nvPr/>
        </p:nvGrpSpPr>
        <p:grpSpPr>
          <a:xfrm>
            <a:off x="8800686" y="4053931"/>
            <a:ext cx="6836099" cy="1935044"/>
            <a:chOff x="0" y="0"/>
            <a:chExt cx="9114798" cy="2580060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E3708DB4-E965-4698-AAE5-0FF8F991EE48}"/>
                </a:ext>
              </a:extLst>
            </p:cNvPr>
            <p:cNvSpPr txBox="1"/>
            <p:nvPr/>
          </p:nvSpPr>
          <p:spPr>
            <a:xfrm>
              <a:off x="1696100" y="128639"/>
              <a:ext cx="7418698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"/>
                </a:rPr>
                <a:t>Web Interface</a:t>
              </a: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19D8BAE4-94E9-4A11-91FA-F3579482483F}"/>
                </a:ext>
              </a:extLst>
            </p:cNvPr>
            <p:cNvSpPr txBox="1"/>
            <p:nvPr/>
          </p:nvSpPr>
          <p:spPr>
            <a:xfrm>
              <a:off x="1696100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A simple web interface where the user can upload the images of the burnt body parts, the platform would results from the model</a:t>
              </a:r>
            </a:p>
          </p:txBody>
        </p:sp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7857C966-21A6-427C-9AD8-E306F16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6070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2410635">
            <a:off x="15183685" y="7018545"/>
            <a:ext cx="5516856" cy="43583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00405" y="1442294"/>
            <a:ext cx="8243476" cy="90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89"/>
              </a:lnSpc>
            </a:pPr>
            <a:r>
              <a:rPr lang="en-US" sz="6297" dirty="0">
                <a:solidFill>
                  <a:srgbClr val="E1A172"/>
                </a:solidFill>
                <a:latin typeface="Cormorant SC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26390" y="1442294"/>
            <a:ext cx="6824017" cy="743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Skin Burn is a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vital problem</a:t>
            </a:r>
            <a:r>
              <a:rPr lang="en-US" sz="2693" spc="80" dirty="0">
                <a:solidFill>
                  <a:schemeClr val="bg2">
                    <a:lumMod val="50000"/>
                  </a:schemeClr>
                </a:solidFill>
                <a:latin typeface="Open Sauce"/>
              </a:rPr>
              <a:t>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which is often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ignored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, this is due to the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unawareness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 regarding the detection of different degrees of skin burn. </a:t>
            </a:r>
          </a:p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693" b="0" i="0" u="none" strike="noStrike" kern="1200" cap="none" spc="80" normalizeH="0" baseline="0" noProof="0" dirty="0">
              <a:ln>
                <a:noFill/>
              </a:ln>
              <a:solidFill>
                <a:srgbClr val="604412"/>
              </a:solidFill>
              <a:effectLst/>
              <a:uLnTx/>
              <a:uFillTx/>
              <a:latin typeface="Open Sauce"/>
              <a:ea typeface="+mn-ea"/>
              <a:cs typeface="+mn-cs"/>
            </a:endParaRPr>
          </a:p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Our project aims to help identify the different degrees of skin burn based on the image given to it</a:t>
            </a:r>
          </a:p>
          <a:p>
            <a:pPr marL="1038775" marR="0" lvl="2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This can be useful to first responders</a:t>
            </a:r>
          </a:p>
          <a:p>
            <a:pPr marL="1038775" marR="0" lvl="2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Doctors/Nurses</a:t>
            </a:r>
          </a:p>
          <a:p>
            <a:pPr marL="1038775" marR="0" lvl="2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For automation</a:t>
            </a:r>
          </a:p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693" b="0" i="0" u="none" strike="noStrike" kern="1200" cap="none" spc="80" normalizeH="0" baseline="0" noProof="0" dirty="0">
              <a:ln>
                <a:noFill/>
              </a:ln>
              <a:solidFill>
                <a:srgbClr val="604412"/>
              </a:solidFill>
              <a:effectLst/>
              <a:uLnTx/>
              <a:uFillTx/>
              <a:latin typeface="Open Sauce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7D517A-EEC4-4C0D-9EE1-BBE3E86A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4" y="1893732"/>
            <a:ext cx="8243476" cy="56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000" y="4061029"/>
            <a:ext cx="5773427" cy="541258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21838" y="1461742"/>
            <a:ext cx="8702743" cy="2057936"/>
            <a:chOff x="0" y="66675"/>
            <a:chExt cx="11603657" cy="2743914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603657" cy="2743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2"/>
                </a:lnSpc>
              </a:pPr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ormorant SC Bold"/>
                </a:rPr>
                <a:t>How are Burns Identified?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7918"/>
              <a:ext cx="11603657" cy="58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800" spc="140" dirty="0">
                <a:solidFill>
                  <a:srgbClr val="3C543B"/>
                </a:solidFill>
                <a:latin typeface="Aileron Heav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20400" y="876300"/>
            <a:ext cx="6510038" cy="72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 medical expert with clinical experience is necessary to have, to conduct examination at emergency rooms in hospitals or in clinics. 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Burn area, depth, and location are the critical factors in determining the degree of burns.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 patient may have a burn where there’s no specialized facility available, in such a case a computerized automatic burn assessment tool may aid diagnosis. 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E0A4CB4B-0FFB-427C-AEB9-15FE623B1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21261"/>
          <a:stretch/>
        </p:blipFill>
        <p:spPr bwMode="auto">
          <a:xfrm>
            <a:off x="381000" y="4464809"/>
            <a:ext cx="6433838" cy="46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3218D2-12D5-4FAA-A103-EC05A3A0D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/>
          <a:stretch/>
        </p:blipFill>
        <p:spPr bwMode="auto">
          <a:xfrm>
            <a:off x="6477000" y="3582506"/>
            <a:ext cx="3455483" cy="557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57562" y="1257300"/>
            <a:ext cx="8989836" cy="1579413"/>
            <a:chOff x="0" y="66675"/>
            <a:chExt cx="11986448" cy="2105883"/>
          </a:xfrm>
        </p:grpSpPr>
        <p:sp>
          <p:nvSpPr>
            <p:cNvPr id="4" name="TextBox 4"/>
            <p:cNvSpPr txBox="1"/>
            <p:nvPr/>
          </p:nvSpPr>
          <p:spPr>
            <a:xfrm>
              <a:off x="382791" y="66675"/>
              <a:ext cx="11603657" cy="137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2"/>
                </a:lnSpc>
              </a:pPr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ormorant SC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7918"/>
              <a:ext cx="11603657" cy="58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800" spc="140" dirty="0">
                <a:solidFill>
                  <a:srgbClr val="3C543B"/>
                </a:solidFill>
                <a:latin typeface="Aileron Heav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34491" y="664966"/>
            <a:ext cx="6510038" cy="895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It’s a clinical diagnosis, i.e. made based on observation &amp; reported symptoms 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It is hard to differentiate between a degree 2 &amp; degree 3 burn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Clinical Diagnosis of burns usually takes anywhere between 48 hrs. – 72 hrs.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 burn may naturally progress from 2nd degree to 3rd degree burn over this period of time.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Our Objective is to provide faster &amp; improve the overall diagnosis of skin burns.</a:t>
            </a:r>
          </a:p>
        </p:txBody>
      </p:sp>
      <p:pic>
        <p:nvPicPr>
          <p:cNvPr id="9" name="Picture 52">
            <a:extLst>
              <a:ext uri="{FF2B5EF4-FFF2-40B4-BE49-F238E27FC236}">
                <a16:creationId xmlns:a16="http://schemas.microsoft.com/office/drawing/2014/main" id="{3DD49509-F5B7-45B8-92B3-E15BD6A7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314887">
            <a:off x="1714654" y="3433224"/>
            <a:ext cx="5240007" cy="5988580"/>
          </a:xfrm>
          <a:prstGeom prst="rect">
            <a:avLst/>
          </a:prstGeom>
        </p:spPr>
      </p:pic>
      <p:pic>
        <p:nvPicPr>
          <p:cNvPr id="1026" name="Picture 2" descr="Aims and objective of the AIJN, the European Fruit Juice Association | AIJN  - European Fruit Juice Association">
            <a:extLst>
              <a:ext uri="{FF2B5EF4-FFF2-40B4-BE49-F238E27FC236}">
                <a16:creationId xmlns:a16="http://schemas.microsoft.com/office/drawing/2014/main" id="{5FA1B349-1D5E-4BB6-B2D3-B904F2F7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26" y="518629"/>
            <a:ext cx="2318084" cy="23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27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48362" y="3467100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13" name="TextBox 13"/>
          <p:cNvSpPr txBox="1"/>
          <p:nvPr/>
        </p:nvSpPr>
        <p:spPr>
          <a:xfrm>
            <a:off x="4151816" y="800100"/>
            <a:ext cx="9984368" cy="1387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6600" u="sng" spc="1199" dirty="0">
                <a:solidFill>
                  <a:srgbClr val="E73113"/>
                </a:solidFill>
                <a:latin typeface="Consolas" panose="020B0609020204030204" pitchFamily="49" charset="0"/>
              </a:rPr>
              <a:t>Models</a:t>
            </a:r>
            <a:r>
              <a:rPr lang="en-US" sz="6600" spc="1199" dirty="0">
                <a:solidFill>
                  <a:srgbClr val="E73113"/>
                </a:solidFill>
                <a:latin typeface="Consolas" panose="020B0609020204030204" pitchFamily="49" charset="0"/>
              </a:rPr>
              <a:t> </a:t>
            </a:r>
            <a:r>
              <a:rPr lang="en-US" sz="6600" u="sng" spc="1199" dirty="0">
                <a:solidFill>
                  <a:srgbClr val="E73113"/>
                </a:solidFill>
                <a:latin typeface="Consolas" panose="020B0609020204030204" pitchFamily="49" charset="0"/>
              </a:rPr>
              <a:t>Applied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DC7FE-9F12-4C34-ABE1-7F8764750426}"/>
              </a:ext>
            </a:extLst>
          </p:cNvPr>
          <p:cNvSpPr txBox="1"/>
          <p:nvPr/>
        </p:nvSpPr>
        <p:spPr>
          <a:xfrm>
            <a:off x="1771654" y="4517399"/>
            <a:ext cx="1951869" cy="125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BASIC CNN</a:t>
            </a: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A833F70-4B40-4532-92CE-977C67875F9B}"/>
              </a:ext>
            </a:extLst>
          </p:cNvPr>
          <p:cNvSpPr/>
          <p:nvPr/>
        </p:nvSpPr>
        <p:spPr>
          <a:xfrm>
            <a:off x="13699019" y="3473824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rgbClr val="EA696A"/>
          </a:solidFill>
        </p:spPr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E06DCCF5-4F9D-4A9C-87ED-7DF5B2FF11DC}"/>
              </a:ext>
            </a:extLst>
          </p:cNvPr>
          <p:cNvSpPr/>
          <p:nvPr/>
        </p:nvSpPr>
        <p:spPr>
          <a:xfrm>
            <a:off x="5193285" y="3473824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rgbClr val="D9D9D0"/>
          </a:solid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9E3968D-F45B-4CD8-801C-F4CB8981C728}"/>
              </a:ext>
            </a:extLst>
          </p:cNvPr>
          <p:cNvSpPr/>
          <p:nvPr/>
        </p:nvSpPr>
        <p:spPr>
          <a:xfrm>
            <a:off x="9496261" y="3476065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rgbClr val="F3BAB8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B8C10-342A-4094-93AA-783C563AA231}"/>
              </a:ext>
            </a:extLst>
          </p:cNvPr>
          <p:cNvSpPr txBox="1"/>
          <p:nvPr/>
        </p:nvSpPr>
        <p:spPr>
          <a:xfrm>
            <a:off x="6000300" y="4513729"/>
            <a:ext cx="1984423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RESNET</a:t>
            </a:r>
          </a:p>
          <a:p>
            <a:pPr lvl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390A5-7326-4E12-937E-2EC5593DEF06}"/>
              </a:ext>
            </a:extLst>
          </p:cNvPr>
          <p:cNvSpPr txBox="1"/>
          <p:nvPr/>
        </p:nvSpPr>
        <p:spPr>
          <a:xfrm>
            <a:off x="10319553" y="4513729"/>
            <a:ext cx="1951869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VGG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C3A24-274F-4792-AC25-B479415C7E0D}"/>
              </a:ext>
            </a:extLst>
          </p:cNvPr>
          <p:cNvSpPr txBox="1"/>
          <p:nvPr/>
        </p:nvSpPr>
        <p:spPr>
          <a:xfrm>
            <a:off x="14110664" y="4513729"/>
            <a:ext cx="2775163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INCEPTION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6596A-77E6-4544-84BD-73FB115F3EE6}"/>
              </a:ext>
            </a:extLst>
          </p:cNvPr>
          <p:cNvSpPr txBox="1"/>
          <p:nvPr/>
        </p:nvSpPr>
        <p:spPr>
          <a:xfrm>
            <a:off x="1017420" y="3314700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590E9-9D5C-45D4-95AC-CA5EBDF64962}"/>
              </a:ext>
            </a:extLst>
          </p:cNvPr>
          <p:cNvSpPr txBox="1"/>
          <p:nvPr/>
        </p:nvSpPr>
        <p:spPr>
          <a:xfrm>
            <a:off x="5204824" y="3314700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A2BBD3-66C2-4C8F-933E-9C99D462588B}"/>
              </a:ext>
            </a:extLst>
          </p:cNvPr>
          <p:cNvSpPr txBox="1"/>
          <p:nvPr/>
        </p:nvSpPr>
        <p:spPr>
          <a:xfrm>
            <a:off x="9507800" y="3314700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224A8C-E17F-4572-9662-B35D971D18AB}"/>
              </a:ext>
            </a:extLst>
          </p:cNvPr>
          <p:cNvSpPr txBox="1"/>
          <p:nvPr/>
        </p:nvSpPr>
        <p:spPr>
          <a:xfrm>
            <a:off x="13699019" y="3303494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29785A-14BB-4407-A66A-9C176FF2AE0F}"/>
              </a:ext>
            </a:extLst>
          </p:cNvPr>
          <p:cNvSpPr txBox="1"/>
          <p:nvPr/>
        </p:nvSpPr>
        <p:spPr>
          <a:xfrm>
            <a:off x="1287463" y="7217955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66.7%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63.6%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82EBD-1B44-400E-B3E4-BDBCDC213F08}"/>
              </a:ext>
            </a:extLst>
          </p:cNvPr>
          <p:cNvSpPr txBox="1"/>
          <p:nvPr/>
        </p:nvSpPr>
        <p:spPr>
          <a:xfrm>
            <a:off x="5532386" y="7217954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71.6%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83E0DB-DD5B-47A6-A7D7-990AC22BDEE8}"/>
              </a:ext>
            </a:extLst>
          </p:cNvPr>
          <p:cNvSpPr txBox="1"/>
          <p:nvPr/>
        </p:nvSpPr>
        <p:spPr>
          <a:xfrm>
            <a:off x="9748982" y="7217081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96.3%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13.1%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9B41A-F0A1-44B1-9CA8-BFB58AB5D4A0}"/>
              </a:ext>
            </a:extLst>
          </p:cNvPr>
          <p:cNvSpPr txBox="1"/>
          <p:nvPr/>
        </p:nvSpPr>
        <p:spPr>
          <a:xfrm>
            <a:off x="13965578" y="7217080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94.8%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31.6%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57562" y="876300"/>
            <a:ext cx="8730452" cy="1470494"/>
            <a:chOff x="-36945" y="66675"/>
            <a:chExt cx="11640602" cy="1960658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603657" cy="137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2"/>
                </a:lnSpc>
              </a:pPr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ormorant SC Bold"/>
                </a:rPr>
                <a:t>Issues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6945" y="1442693"/>
              <a:ext cx="11603657" cy="58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ileron Heavy"/>
                </a:rPr>
                <a:t>With the current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2000" y="2943792"/>
            <a:ext cx="9829800" cy="670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Accuracy measured is inaccurate to the real possible accuracy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Major portion of training data was used during testing</a:t>
            </a:r>
          </a:p>
          <a:p>
            <a:pPr marL="741400" lvl="2">
              <a:lnSpc>
                <a:spcPts val="4422"/>
              </a:lnSpc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Dataset is small, about a 1k image samples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Need to perform data collection, need of labelled data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Scraping of images for every body part</a:t>
            </a:r>
          </a:p>
          <a:p>
            <a:pPr marL="1025599" lvl="2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Model is extremely inefficient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Only works on burns located on the skin 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No proper Data processing was done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Can use image segmentation/object detection to improve results </a:t>
            </a:r>
          </a:p>
        </p:txBody>
      </p:sp>
    </p:spTree>
    <p:extLst>
      <p:ext uri="{BB962C8B-B14F-4D97-AF65-F5344CB8AC3E}">
        <p14:creationId xmlns:p14="http://schemas.microsoft.com/office/powerpoint/2010/main" val="13078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700000">
            <a:off x="14094651" y="400403"/>
            <a:ext cx="6699744" cy="76025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2700000">
            <a:off x="14140869" y="419548"/>
            <a:ext cx="6699744" cy="74718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589675" y="1462095"/>
            <a:ext cx="13108650" cy="4844528"/>
            <a:chOff x="-167983" y="-464080"/>
            <a:chExt cx="17478200" cy="6459370"/>
          </a:xfrm>
        </p:grpSpPr>
        <p:sp>
          <p:nvSpPr>
            <p:cNvPr id="6" name="TextBox 6"/>
            <p:cNvSpPr txBox="1"/>
            <p:nvPr/>
          </p:nvSpPr>
          <p:spPr>
            <a:xfrm>
              <a:off x="-167983" y="-464080"/>
              <a:ext cx="17478200" cy="1221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03"/>
                </a:lnSpc>
              </a:pPr>
              <a:r>
                <a:rPr lang="en-US" sz="6399" dirty="0">
                  <a:solidFill>
                    <a:schemeClr val="accent2">
                      <a:lumMod val="50000"/>
                    </a:schemeClr>
                  </a:solidFill>
                  <a:latin typeface="Cormorant SC Bold"/>
                </a:rPr>
                <a:t>Research Paper Ideas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24573" y="1698729"/>
              <a:ext cx="11893087" cy="4296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Aileron Regular"/>
                </a:rPr>
                <a:t>Improvements to models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Aileron Regular"/>
                </a:rPr>
                <a:t>Improvements to the dataset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Aileron Regular"/>
                </a:rPr>
                <a:t>Techniques used in data processing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3600" dirty="0">
                <a:solidFill>
                  <a:schemeClr val="accent2">
                    <a:lumMod val="75000"/>
                  </a:schemeClr>
                </a:solidFill>
                <a:latin typeface="Aileron Regular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2795037">
            <a:off x="313740" y="5023547"/>
            <a:ext cx="3734160" cy="5106543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074D0CB-E251-48A8-ABF1-2511C50407A3}"/>
              </a:ext>
            </a:extLst>
          </p:cNvPr>
          <p:cNvSpPr txBox="1"/>
          <p:nvPr/>
        </p:nvSpPr>
        <p:spPr>
          <a:xfrm>
            <a:off x="5318699" y="6504244"/>
            <a:ext cx="9148415" cy="138704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u="sng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Output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A reliable model that can be used for deployment!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Prevent Burn Marks On Face &amp; Other Body Parts">
            <a:extLst>
              <a:ext uri="{FF2B5EF4-FFF2-40B4-BE49-F238E27FC236}">
                <a16:creationId xmlns:a16="http://schemas.microsoft.com/office/drawing/2014/main" id="{167B0BCE-566A-4E95-BF87-36BEB14A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5" b="89965" l="10000" r="99961">
                        <a14:foregroundMark x1="89922" y1="30302" x2="94102" y2="30499"/>
                        <a14:foregroundMark x1="94102" y1="30499" x2="98359" y2="30302"/>
                        <a14:foregroundMark x1="98359" y1="30302" x2="99961" y2="29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227"/>
            <a:ext cx="11461750" cy="905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F1E857-A99E-4749-82C8-AFDE47D381A0}"/>
              </a:ext>
            </a:extLst>
          </p:cNvPr>
          <p:cNvSpPr/>
          <p:nvPr/>
        </p:nvSpPr>
        <p:spPr>
          <a:xfrm>
            <a:off x="7543800" y="6248400"/>
            <a:ext cx="2286000" cy="1638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A51329-5D06-4DBF-8019-CDD3B865D152}"/>
              </a:ext>
            </a:extLst>
          </p:cNvPr>
          <p:cNvSpPr/>
          <p:nvPr/>
        </p:nvSpPr>
        <p:spPr>
          <a:xfrm>
            <a:off x="9144000" y="2933700"/>
            <a:ext cx="3200400" cy="289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B2BB94-2A6A-4F9D-9ABE-7B8D55385C07}"/>
              </a:ext>
            </a:extLst>
          </p:cNvPr>
          <p:cNvSpPr txBox="1"/>
          <p:nvPr/>
        </p:nvSpPr>
        <p:spPr>
          <a:xfrm>
            <a:off x="7681685" y="8210864"/>
            <a:ext cx="201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Degree 2: 96%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FB1F5C-FFE3-4F2A-A67E-DB2B8E2FB588}"/>
              </a:ext>
            </a:extLst>
          </p:cNvPr>
          <p:cNvSpPr txBox="1"/>
          <p:nvPr/>
        </p:nvSpPr>
        <p:spPr>
          <a:xfrm>
            <a:off x="9739085" y="2283767"/>
            <a:ext cx="201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Degree 2: 92%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5F2DB7-C8BC-4484-8818-9D27EC2146A7}"/>
              </a:ext>
            </a:extLst>
          </p:cNvPr>
          <p:cNvSpPr/>
          <p:nvPr/>
        </p:nvSpPr>
        <p:spPr>
          <a:xfrm>
            <a:off x="12496800" y="3771900"/>
            <a:ext cx="2012950" cy="175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01B1DD-FC80-410A-93B3-8506670547CA}"/>
              </a:ext>
            </a:extLst>
          </p:cNvPr>
          <p:cNvSpPr txBox="1"/>
          <p:nvPr/>
        </p:nvSpPr>
        <p:spPr>
          <a:xfrm>
            <a:off x="12725400" y="5629245"/>
            <a:ext cx="201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Degree 1: 86%</a:t>
            </a:r>
          </a:p>
        </p:txBody>
      </p:sp>
    </p:spTree>
    <p:extLst>
      <p:ext uri="{BB962C8B-B14F-4D97-AF65-F5344CB8AC3E}">
        <p14:creationId xmlns:p14="http://schemas.microsoft.com/office/powerpoint/2010/main" val="274347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42294"/>
            <a:ext cx="9794216" cy="90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9"/>
              </a:lnSpc>
              <a:spcBef>
                <a:spcPct val="0"/>
              </a:spcBef>
            </a:pPr>
            <a:r>
              <a:rPr lang="en-US" sz="6297" u="none" dirty="0">
                <a:solidFill>
                  <a:srgbClr val="E1A172"/>
                </a:solidFill>
                <a:latin typeface="Cormorant SC Bold"/>
              </a:rPr>
              <a:t>Related 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06468" y="3238500"/>
            <a:ext cx="4141510" cy="4110235"/>
            <a:chOff x="-26362" y="-38100"/>
            <a:chExt cx="5522013" cy="2329124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495651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4"/>
                </a:lnSpc>
              </a:pPr>
              <a:r>
                <a:rPr lang="en-US" sz="3200" spc="320" dirty="0">
                  <a:solidFill>
                    <a:srgbClr val="B76E22"/>
                  </a:solidFill>
                  <a:latin typeface="Aileron Heavy"/>
                </a:rPr>
                <a:t>Name of study #1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6362" y="381864"/>
              <a:ext cx="5341060" cy="190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52" dirty="0">
                  <a:solidFill>
                    <a:srgbClr val="3D3D3D"/>
                  </a:solidFill>
                  <a:latin typeface="Aileron Regular"/>
                </a:rPr>
                <a:t>Presentations are communication tools that can be demonstrations, lectures, speeches,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53343" y="3291744"/>
            <a:ext cx="4662819" cy="2286766"/>
            <a:chOff x="0" y="-38100"/>
            <a:chExt cx="5495651" cy="3049021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495651" cy="138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4"/>
                </a:lnSpc>
              </a:pPr>
              <a:r>
                <a:rPr lang="en-US" sz="3200" spc="320" dirty="0">
                  <a:solidFill>
                    <a:srgbClr val="B76E22"/>
                  </a:solidFill>
                  <a:latin typeface="Aileron Heavy"/>
                </a:rPr>
                <a:t>Name of Study #2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01761"/>
              <a:ext cx="5263764" cy="190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52" dirty="0">
                  <a:solidFill>
                    <a:srgbClr val="3D3D3D"/>
                  </a:solidFill>
                  <a:latin typeface="Aileron Regular"/>
                </a:rPr>
                <a:t>Presentations are communication tools that can be demonstrations, lectures, speeches,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24781" y="3291744"/>
            <a:ext cx="4662819" cy="2286766"/>
            <a:chOff x="0" y="-38100"/>
            <a:chExt cx="5495651" cy="30490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495651" cy="138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4"/>
                </a:lnSpc>
              </a:pPr>
              <a:r>
                <a:rPr lang="en-US" sz="3200" spc="320" dirty="0">
                  <a:solidFill>
                    <a:srgbClr val="B76E22"/>
                  </a:solidFill>
                  <a:latin typeface="Aileron Heavy"/>
                </a:rPr>
                <a:t>Name of Study #3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01761"/>
              <a:ext cx="5128497" cy="190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52" dirty="0">
                  <a:solidFill>
                    <a:srgbClr val="3D3D3D"/>
                  </a:solidFill>
                  <a:latin typeface="Aileron Regular"/>
                </a:rPr>
                <a:t>Presentations are communication tools that can be demonstrations, lectures, speeches, reports, and more.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67570" y="751266"/>
            <a:ext cx="5073030" cy="8784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546</Words>
  <Application>Microsoft Office PowerPoint</Application>
  <PresentationFormat>Custom</PresentationFormat>
  <Paragraphs>85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Foda Display</vt:lpstr>
      <vt:lpstr>Aileron Regular</vt:lpstr>
      <vt:lpstr>Open Sauce</vt:lpstr>
      <vt:lpstr>Aileron Heavy</vt:lpstr>
      <vt:lpstr>Calibri</vt:lpstr>
      <vt:lpstr>Consolas</vt:lpstr>
      <vt:lpstr>Now</vt:lpstr>
      <vt:lpstr>Wingdings</vt:lpstr>
      <vt:lpstr>Arial</vt:lpstr>
      <vt:lpstr>Aileron Heavy Bold</vt:lpstr>
      <vt:lpstr>Cormorant SC Bold</vt:lpstr>
      <vt:lpstr>Cormorant SC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Madhur Nagrath</cp:lastModifiedBy>
  <cp:revision>12</cp:revision>
  <dcterms:created xsi:type="dcterms:W3CDTF">2006-08-16T00:00:00Z</dcterms:created>
  <dcterms:modified xsi:type="dcterms:W3CDTF">2022-10-09T05:07:51Z</dcterms:modified>
  <dc:identifier>DAFDllgt9Pg</dc:identifier>
</cp:coreProperties>
</file>